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90" d="100"/>
          <a:sy n="90" d="100"/>
        </p:scale>
        <p:origin x="11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óisín Cox" userId="633c801c-9d5f-4a7d-917d-3755e303e475" providerId="ADAL" clId="{F4246EAC-EC71-4B2F-A2D9-31CFCE70237F}"/>
    <pc:docChg chg="modSld">
      <pc:chgData name="Róisín Cox" userId="633c801c-9d5f-4a7d-917d-3755e303e475" providerId="ADAL" clId="{F4246EAC-EC71-4B2F-A2D9-31CFCE70237F}" dt="2022-08-17T21:17:36.207" v="6" actId="1076"/>
      <pc:docMkLst>
        <pc:docMk/>
      </pc:docMkLst>
      <pc:sldChg chg="modSp mod">
        <pc:chgData name="Róisín Cox" userId="633c801c-9d5f-4a7d-917d-3755e303e475" providerId="ADAL" clId="{F4246EAC-EC71-4B2F-A2D9-31CFCE70237F}" dt="2022-08-17T21:17:36.207" v="6" actId="1076"/>
        <pc:sldMkLst>
          <pc:docMk/>
          <pc:sldMk cId="1074321042" sldId="256"/>
        </pc:sldMkLst>
        <pc:spChg chg="mod">
          <ac:chgData name="Róisín Cox" userId="633c801c-9d5f-4a7d-917d-3755e303e475" providerId="ADAL" clId="{F4246EAC-EC71-4B2F-A2D9-31CFCE70237F}" dt="2022-08-17T21:16:55.850" v="3" actId="1076"/>
          <ac:spMkLst>
            <pc:docMk/>
            <pc:sldMk cId="1074321042" sldId="256"/>
            <ac:spMk id="4" creationId="{5577E6DF-4EA3-D14D-8E13-28AB8D609DDE}"/>
          </ac:spMkLst>
        </pc:spChg>
        <pc:spChg chg="mod">
          <ac:chgData name="Róisín Cox" userId="633c801c-9d5f-4a7d-917d-3755e303e475" providerId="ADAL" clId="{F4246EAC-EC71-4B2F-A2D9-31CFCE70237F}" dt="2022-08-17T21:17:10.247" v="4" actId="1076"/>
          <ac:spMkLst>
            <pc:docMk/>
            <pc:sldMk cId="1074321042" sldId="256"/>
            <ac:spMk id="254" creationId="{91295385-FBB1-4873-A6B3-12A8633B51AB}"/>
          </ac:spMkLst>
        </pc:spChg>
        <pc:picChg chg="mod">
          <ac:chgData name="Róisín Cox" userId="633c801c-9d5f-4a7d-917d-3755e303e475" providerId="ADAL" clId="{F4246EAC-EC71-4B2F-A2D9-31CFCE70237F}" dt="2022-08-17T21:17:36.207" v="6" actId="1076"/>
          <ac:picMkLst>
            <pc:docMk/>
            <pc:sldMk cId="1074321042" sldId="256"/>
            <ac:picMk id="448" creationId="{F54B9556-FAC2-44D6-BCE6-44A9D4F79C8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95068" y="51716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Talking about a future school trip</a:t>
            </a:r>
          </a:p>
          <a:p>
            <a:pPr algn="ctr"/>
            <a:r>
              <a:rPr lang="en-US" sz="2000"/>
              <a:t>and drink in a café or market</a:t>
            </a:r>
            <a:endParaRPr lang="en-US" sz="20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386281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1593"/>
            <a:ext cx="5841604" cy="6501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4822" y="7070001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85276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36442" y="8522806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26139" y="872358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8003494" y="12006378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8191763" y="1219214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464480" y="421602"/>
            <a:ext cx="938427" cy="735967"/>
          </a:xfrm>
          <a:prstGeom prst="triangle">
            <a:avLst>
              <a:gd name="adj" fmla="val 4536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8188605" y="12254054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8200158" y="1234370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7713758" y="877029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38521" y="8804535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2217590" y="4313455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2407312" y="450585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2389906" y="460432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2405133" y="464148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085331" y="1513690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6527018" y="15902552"/>
            <a:ext cx="39736" cy="4068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5547753" y="15377473"/>
            <a:ext cx="1" cy="3315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9CABD94-8106-F04E-93C4-2DBA3B817C6C}"/>
              </a:ext>
            </a:extLst>
          </p:cNvPr>
          <p:cNvCxnSpPr>
            <a:cxnSpLocks/>
          </p:cNvCxnSpPr>
          <p:nvPr/>
        </p:nvCxnSpPr>
        <p:spPr>
          <a:xfrm flipH="1">
            <a:off x="2999866" y="15395663"/>
            <a:ext cx="3444" cy="3651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>
            <a:off x="7871564" y="10928006"/>
            <a:ext cx="0" cy="4992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C01852B1-E08D-2243-A474-5E7835DAB027}"/>
              </a:ext>
            </a:extLst>
          </p:cNvPr>
          <p:cNvCxnSpPr>
            <a:cxnSpLocks/>
          </p:cNvCxnSpPr>
          <p:nvPr/>
        </p:nvCxnSpPr>
        <p:spPr>
          <a:xfrm flipV="1">
            <a:off x="7276274" y="11528767"/>
            <a:ext cx="16436" cy="44839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4361272" y="15901177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7C6716C-32A9-3E41-9445-F62338DFDF8F}"/>
              </a:ext>
            </a:extLst>
          </p:cNvPr>
          <p:cNvCxnSpPr>
            <a:cxnSpLocks/>
          </p:cNvCxnSpPr>
          <p:nvPr/>
        </p:nvCxnSpPr>
        <p:spPr>
          <a:xfrm flipH="1" flipV="1">
            <a:off x="8094558" y="4850008"/>
            <a:ext cx="381743" cy="3301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192FEB05-E34C-E146-9EA6-587B7AEFD772}"/>
              </a:ext>
            </a:extLst>
          </p:cNvPr>
          <p:cNvCxnSpPr>
            <a:cxnSpLocks/>
          </p:cNvCxnSpPr>
          <p:nvPr/>
        </p:nvCxnSpPr>
        <p:spPr>
          <a:xfrm flipH="1">
            <a:off x="8552122" y="3299615"/>
            <a:ext cx="310961" cy="2330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 flipH="1">
            <a:off x="8132341" y="2514045"/>
            <a:ext cx="218721" cy="2602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8E3DE95F-9ECA-3346-BB38-F9EBCA9A37B9}"/>
              </a:ext>
            </a:extLst>
          </p:cNvPr>
          <p:cNvCxnSpPr>
            <a:cxnSpLocks/>
          </p:cNvCxnSpPr>
          <p:nvPr/>
        </p:nvCxnSpPr>
        <p:spPr>
          <a:xfrm>
            <a:off x="8016300" y="4065668"/>
            <a:ext cx="344609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</p:cNvCxnSpPr>
          <p:nvPr/>
        </p:nvCxnSpPr>
        <p:spPr>
          <a:xfrm flipH="1">
            <a:off x="8389406" y="4505014"/>
            <a:ext cx="353890" cy="16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4E180E0-EF2A-9645-9783-CACAE2FBF8CE}"/>
              </a:ext>
            </a:extLst>
          </p:cNvPr>
          <p:cNvCxnSpPr>
            <a:cxnSpLocks/>
          </p:cNvCxnSpPr>
          <p:nvPr/>
        </p:nvCxnSpPr>
        <p:spPr>
          <a:xfrm>
            <a:off x="6521385" y="2362590"/>
            <a:ext cx="4789" cy="3710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7400656" y="2781734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A004A65-F6C5-4141-8C1F-EA48F18945B6}"/>
              </a:ext>
            </a:extLst>
          </p:cNvPr>
          <p:cNvCxnSpPr>
            <a:cxnSpLocks/>
          </p:cNvCxnSpPr>
          <p:nvPr/>
        </p:nvCxnSpPr>
        <p:spPr>
          <a:xfrm flipV="1">
            <a:off x="5827672" y="2921389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F70F3003-89B2-7F44-9499-10B368800312}"/>
              </a:ext>
            </a:extLst>
          </p:cNvPr>
          <p:cNvCxnSpPr>
            <a:cxnSpLocks/>
          </p:cNvCxnSpPr>
          <p:nvPr/>
        </p:nvCxnSpPr>
        <p:spPr>
          <a:xfrm flipH="1">
            <a:off x="3870399" y="2292866"/>
            <a:ext cx="1" cy="4751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4033768" y="140634"/>
            <a:ext cx="4421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haroni" panose="020B0604020202020204" pitchFamily="2" charset="-79"/>
                <a:cs typeface="Aharoni" panose="020B0604020202020204" pitchFamily="2" charset="-79"/>
              </a:rPr>
              <a:t>French Curriculum map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265978" y="1551349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265978" y="1542980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 flipV="1">
            <a:off x="1963432" y="15836271"/>
            <a:ext cx="74460" cy="4335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 flipV="1">
            <a:off x="995146" y="15418625"/>
            <a:ext cx="378907" cy="2008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970C0AA5-ED89-4EB0-B167-A719E81A435C}"/>
              </a:ext>
            </a:extLst>
          </p:cNvPr>
          <p:cNvCxnSpPr>
            <a:cxnSpLocks/>
          </p:cNvCxnSpPr>
          <p:nvPr/>
        </p:nvCxnSpPr>
        <p:spPr>
          <a:xfrm>
            <a:off x="1404403" y="13329216"/>
            <a:ext cx="23463" cy="4573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4EE1B1BE-FD5F-4B20-B018-7A50F36F26B4}"/>
              </a:ext>
            </a:extLst>
          </p:cNvPr>
          <p:cNvCxnSpPr>
            <a:cxnSpLocks/>
          </p:cNvCxnSpPr>
          <p:nvPr/>
        </p:nvCxnSpPr>
        <p:spPr>
          <a:xfrm flipH="1" flipV="1">
            <a:off x="1215605" y="14897072"/>
            <a:ext cx="579548" cy="33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2899575" y="13663137"/>
            <a:ext cx="26529" cy="4612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4205437" y="13219081"/>
            <a:ext cx="704" cy="3320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H="1" flipV="1">
            <a:off x="5691773" y="13786600"/>
            <a:ext cx="267136" cy="38095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E006AFED-B36A-42B2-838D-74D7FD52867D}"/>
              </a:ext>
            </a:extLst>
          </p:cNvPr>
          <p:cNvCxnSpPr>
            <a:cxnSpLocks/>
          </p:cNvCxnSpPr>
          <p:nvPr/>
        </p:nvCxnSpPr>
        <p:spPr>
          <a:xfrm flipH="1">
            <a:off x="8357754" y="11541504"/>
            <a:ext cx="601302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>
            <a:extLst>
              <a:ext uri="{FF2B5EF4-FFF2-40B4-BE49-F238E27FC236}">
                <a16:creationId xmlns:a16="http://schemas.microsoft.com/office/drawing/2014/main" id="{62ABF8E8-F9DE-460A-98CD-549E4EA7B3A6}"/>
              </a:ext>
            </a:extLst>
          </p:cNvPr>
          <p:cNvCxnSpPr>
            <a:cxnSpLocks/>
          </p:cNvCxnSpPr>
          <p:nvPr/>
        </p:nvCxnSpPr>
        <p:spPr>
          <a:xfrm flipH="1">
            <a:off x="6377666" y="10942780"/>
            <a:ext cx="20771" cy="3605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>
            <a:extLst>
              <a:ext uri="{FF2B5EF4-FFF2-40B4-BE49-F238E27FC236}">
                <a16:creationId xmlns:a16="http://schemas.microsoft.com/office/drawing/2014/main" id="{459D4038-7592-473C-B07D-B8BCF35F433B}"/>
              </a:ext>
            </a:extLst>
          </p:cNvPr>
          <p:cNvCxnSpPr>
            <a:cxnSpLocks/>
          </p:cNvCxnSpPr>
          <p:nvPr/>
        </p:nvCxnSpPr>
        <p:spPr>
          <a:xfrm flipV="1">
            <a:off x="5403053" y="11667604"/>
            <a:ext cx="0" cy="305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Straight Connector 493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>
            <a:off x="4558312" y="10973763"/>
            <a:ext cx="5099" cy="41440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Connector 503">
            <a:extLst>
              <a:ext uri="{FF2B5EF4-FFF2-40B4-BE49-F238E27FC236}">
                <a16:creationId xmlns:a16="http://schemas.microsoft.com/office/drawing/2014/main" id="{7E0896E7-7A54-49A3-9CF3-0F6077FC5A93}"/>
              </a:ext>
            </a:extLst>
          </p:cNvPr>
          <p:cNvCxnSpPr>
            <a:cxnSpLocks/>
          </p:cNvCxnSpPr>
          <p:nvPr/>
        </p:nvCxnSpPr>
        <p:spPr>
          <a:xfrm flipH="1" flipV="1">
            <a:off x="3375153" y="11396141"/>
            <a:ext cx="8834" cy="4803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>
            <a:off x="2426165" y="10965031"/>
            <a:ext cx="9889" cy="3316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H="1" flipV="1">
            <a:off x="1534501" y="9610290"/>
            <a:ext cx="310157" cy="2273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>
            <a:extLst>
              <a:ext uri="{FF2B5EF4-FFF2-40B4-BE49-F238E27FC236}">
                <a16:creationId xmlns:a16="http://schemas.microsoft.com/office/drawing/2014/main" id="{F30CF106-B6D9-494F-AA3F-A2B8566D7232}"/>
              </a:ext>
            </a:extLst>
          </p:cNvPr>
          <p:cNvCxnSpPr>
            <a:cxnSpLocks/>
          </p:cNvCxnSpPr>
          <p:nvPr/>
        </p:nvCxnSpPr>
        <p:spPr>
          <a:xfrm>
            <a:off x="1605185" y="8874173"/>
            <a:ext cx="18351" cy="3839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Straight Connector 538">
            <a:extLst>
              <a:ext uri="{FF2B5EF4-FFF2-40B4-BE49-F238E27FC236}">
                <a16:creationId xmlns:a16="http://schemas.microsoft.com/office/drawing/2014/main" id="{BBD94BE1-975F-46D7-9A05-07FE1B11442A}"/>
              </a:ext>
            </a:extLst>
          </p:cNvPr>
          <p:cNvCxnSpPr>
            <a:cxnSpLocks/>
          </p:cNvCxnSpPr>
          <p:nvPr/>
        </p:nvCxnSpPr>
        <p:spPr>
          <a:xfrm flipV="1">
            <a:off x="2899575" y="9349721"/>
            <a:ext cx="0" cy="4199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>
            <a:extLst>
              <a:ext uri="{FF2B5EF4-FFF2-40B4-BE49-F238E27FC236}">
                <a16:creationId xmlns:a16="http://schemas.microsoft.com/office/drawing/2014/main" id="{E645F525-DF7A-4582-BA5B-476916A29531}"/>
              </a:ext>
            </a:extLst>
          </p:cNvPr>
          <p:cNvCxnSpPr>
            <a:cxnSpLocks/>
          </p:cNvCxnSpPr>
          <p:nvPr/>
        </p:nvCxnSpPr>
        <p:spPr>
          <a:xfrm flipV="1">
            <a:off x="4121521" y="9446711"/>
            <a:ext cx="0" cy="2836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 flipH="1">
            <a:off x="3875210" y="8860756"/>
            <a:ext cx="6936" cy="3208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FFCE5675-9D40-40A7-8E16-77BF44D6D036}"/>
              </a:ext>
            </a:extLst>
          </p:cNvPr>
          <p:cNvCxnSpPr>
            <a:cxnSpLocks/>
          </p:cNvCxnSpPr>
          <p:nvPr/>
        </p:nvCxnSpPr>
        <p:spPr>
          <a:xfrm flipV="1">
            <a:off x="5328515" y="9414172"/>
            <a:ext cx="0" cy="3161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77579" y="688094"/>
            <a:ext cx="2591870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82" name="Straight Connector 581">
            <a:extLst>
              <a:ext uri="{FF2B5EF4-FFF2-40B4-BE49-F238E27FC236}">
                <a16:creationId xmlns:a16="http://schemas.microsoft.com/office/drawing/2014/main" id="{4D1BBD61-9F55-4579-996F-EFE618B7EA76}"/>
              </a:ext>
            </a:extLst>
          </p:cNvPr>
          <p:cNvCxnSpPr>
            <a:cxnSpLocks/>
          </p:cNvCxnSpPr>
          <p:nvPr/>
        </p:nvCxnSpPr>
        <p:spPr>
          <a:xfrm flipV="1">
            <a:off x="8094558" y="8117324"/>
            <a:ext cx="454526" cy="15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Straight Connector 583">
            <a:extLst>
              <a:ext uri="{FF2B5EF4-FFF2-40B4-BE49-F238E27FC236}">
                <a16:creationId xmlns:a16="http://schemas.microsoft.com/office/drawing/2014/main" id="{4DE56988-9563-47EE-97AA-4208AE65370A}"/>
              </a:ext>
            </a:extLst>
          </p:cNvPr>
          <p:cNvCxnSpPr>
            <a:cxnSpLocks/>
          </p:cNvCxnSpPr>
          <p:nvPr/>
        </p:nvCxnSpPr>
        <p:spPr>
          <a:xfrm flipH="1" flipV="1">
            <a:off x="8609142" y="7656489"/>
            <a:ext cx="356508" cy="152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ED97350C-F515-4F00-B9C2-7F4F13347875}"/>
              </a:ext>
            </a:extLst>
          </p:cNvPr>
          <p:cNvCxnSpPr>
            <a:cxnSpLocks/>
          </p:cNvCxnSpPr>
          <p:nvPr/>
        </p:nvCxnSpPr>
        <p:spPr>
          <a:xfrm flipH="1">
            <a:off x="8200158" y="7069014"/>
            <a:ext cx="270502" cy="1376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Straight Connector 590">
            <a:extLst>
              <a:ext uri="{FF2B5EF4-FFF2-40B4-BE49-F238E27FC236}">
                <a16:creationId xmlns:a16="http://schemas.microsoft.com/office/drawing/2014/main" id="{43DA3765-0617-44A0-BA4B-0446DA406BD9}"/>
              </a:ext>
            </a:extLst>
          </p:cNvPr>
          <p:cNvCxnSpPr>
            <a:cxnSpLocks/>
          </p:cNvCxnSpPr>
          <p:nvPr/>
        </p:nvCxnSpPr>
        <p:spPr>
          <a:xfrm flipV="1">
            <a:off x="7560663" y="7199777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>
            <a:extLst>
              <a:ext uri="{FF2B5EF4-FFF2-40B4-BE49-F238E27FC236}">
                <a16:creationId xmlns:a16="http://schemas.microsoft.com/office/drawing/2014/main" id="{836FBE28-1FC2-4336-8373-5247EAC235D4}"/>
              </a:ext>
            </a:extLst>
          </p:cNvPr>
          <p:cNvCxnSpPr>
            <a:cxnSpLocks/>
          </p:cNvCxnSpPr>
          <p:nvPr/>
        </p:nvCxnSpPr>
        <p:spPr>
          <a:xfrm flipV="1">
            <a:off x="6482116" y="7261739"/>
            <a:ext cx="41614" cy="4847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 flipV="1">
            <a:off x="5284237" y="7305913"/>
            <a:ext cx="481790" cy="3795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Straight Connector 599">
            <a:extLst>
              <a:ext uri="{FF2B5EF4-FFF2-40B4-BE49-F238E27FC236}">
                <a16:creationId xmlns:a16="http://schemas.microsoft.com/office/drawing/2014/main" id="{B6443DBE-18BC-4F8E-AB79-78F6C0DBA2DB}"/>
              </a:ext>
            </a:extLst>
          </p:cNvPr>
          <p:cNvCxnSpPr>
            <a:cxnSpLocks/>
          </p:cNvCxnSpPr>
          <p:nvPr/>
        </p:nvCxnSpPr>
        <p:spPr>
          <a:xfrm flipH="1">
            <a:off x="7808260" y="6715163"/>
            <a:ext cx="178994" cy="2816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Straight Connector 601">
            <a:extLst>
              <a:ext uri="{FF2B5EF4-FFF2-40B4-BE49-F238E27FC236}">
                <a16:creationId xmlns:a16="http://schemas.microsoft.com/office/drawing/2014/main" id="{16E1766B-69B7-4F10-8262-9916A640BB13}"/>
              </a:ext>
            </a:extLst>
          </p:cNvPr>
          <p:cNvCxnSpPr>
            <a:cxnSpLocks/>
          </p:cNvCxnSpPr>
          <p:nvPr/>
        </p:nvCxnSpPr>
        <p:spPr>
          <a:xfrm>
            <a:off x="6997862" y="6715163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>
            <a:off x="4620059" y="6668258"/>
            <a:ext cx="0" cy="5451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4102845" y="212770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4279028" y="233379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4277832" y="244622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4263504" y="240170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cxnSp>
        <p:nvCxnSpPr>
          <p:cNvPr id="621" name="Straight Connector 620">
            <a:extLst>
              <a:ext uri="{FF2B5EF4-FFF2-40B4-BE49-F238E27FC236}">
                <a16:creationId xmlns:a16="http://schemas.microsoft.com/office/drawing/2014/main" id="{E3F061CF-B9C5-49C1-8ABB-4084A9282E37}"/>
              </a:ext>
            </a:extLst>
          </p:cNvPr>
          <p:cNvCxnSpPr>
            <a:cxnSpLocks/>
          </p:cNvCxnSpPr>
          <p:nvPr/>
        </p:nvCxnSpPr>
        <p:spPr>
          <a:xfrm>
            <a:off x="3438246" y="6662938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Straight Connector 621">
            <a:extLst>
              <a:ext uri="{FF2B5EF4-FFF2-40B4-BE49-F238E27FC236}">
                <a16:creationId xmlns:a16="http://schemas.microsoft.com/office/drawing/2014/main" id="{601F9267-C793-45F7-A5A2-685EA190A17C}"/>
              </a:ext>
            </a:extLst>
          </p:cNvPr>
          <p:cNvCxnSpPr>
            <a:cxnSpLocks/>
          </p:cNvCxnSpPr>
          <p:nvPr/>
        </p:nvCxnSpPr>
        <p:spPr>
          <a:xfrm flipV="1">
            <a:off x="3688626" y="7360723"/>
            <a:ext cx="0" cy="2299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>
            <a:off x="796035" y="6495470"/>
            <a:ext cx="578018" cy="154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>
            <a:off x="1374053" y="6103624"/>
            <a:ext cx="387199" cy="926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Straight Connector 637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H="1">
            <a:off x="1493116" y="5686508"/>
            <a:ext cx="349300" cy="1024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Straight Connector 644">
            <a:extLst>
              <a:ext uri="{FF2B5EF4-FFF2-40B4-BE49-F238E27FC236}">
                <a16:creationId xmlns:a16="http://schemas.microsoft.com/office/drawing/2014/main" id="{81857D51-45D0-4E67-BB75-FE7B36966985}"/>
              </a:ext>
            </a:extLst>
          </p:cNvPr>
          <p:cNvCxnSpPr>
            <a:cxnSpLocks/>
          </p:cNvCxnSpPr>
          <p:nvPr/>
        </p:nvCxnSpPr>
        <p:spPr>
          <a:xfrm>
            <a:off x="1195075" y="5139330"/>
            <a:ext cx="425159" cy="12025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Connector 647">
            <a:extLst>
              <a:ext uri="{FF2B5EF4-FFF2-40B4-BE49-F238E27FC236}">
                <a16:creationId xmlns:a16="http://schemas.microsoft.com/office/drawing/2014/main" id="{C0BEB16A-81E4-439A-91F4-67D0A5E911AE}"/>
              </a:ext>
            </a:extLst>
          </p:cNvPr>
          <p:cNvCxnSpPr>
            <a:cxnSpLocks/>
          </p:cNvCxnSpPr>
          <p:nvPr/>
        </p:nvCxnSpPr>
        <p:spPr>
          <a:xfrm>
            <a:off x="3274522" y="4561361"/>
            <a:ext cx="5974" cy="3829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Straight Connector 651">
            <a:extLst>
              <a:ext uri="{FF2B5EF4-FFF2-40B4-BE49-F238E27FC236}">
                <a16:creationId xmlns:a16="http://schemas.microsoft.com/office/drawing/2014/main" id="{F9566611-CB48-4E47-A053-355DABBF7673}"/>
              </a:ext>
            </a:extLst>
          </p:cNvPr>
          <p:cNvCxnSpPr>
            <a:cxnSpLocks/>
            <a:stCxn id="200" idx="0"/>
          </p:cNvCxnSpPr>
          <p:nvPr/>
        </p:nvCxnSpPr>
        <p:spPr>
          <a:xfrm flipH="1" flipV="1">
            <a:off x="4790035" y="5037508"/>
            <a:ext cx="51804" cy="3101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B4B756DC-3C0D-4E23-B3CB-F7BC497B34CD}"/>
              </a:ext>
            </a:extLst>
          </p:cNvPr>
          <p:cNvCxnSpPr>
            <a:cxnSpLocks/>
          </p:cNvCxnSpPr>
          <p:nvPr/>
        </p:nvCxnSpPr>
        <p:spPr>
          <a:xfrm flipV="1">
            <a:off x="3761703" y="5055073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Straight Connector 653">
            <a:extLst>
              <a:ext uri="{FF2B5EF4-FFF2-40B4-BE49-F238E27FC236}">
                <a16:creationId xmlns:a16="http://schemas.microsoft.com/office/drawing/2014/main" id="{654912DF-DC0F-40EA-BBF4-8EA8558311B9}"/>
              </a:ext>
            </a:extLst>
          </p:cNvPr>
          <p:cNvCxnSpPr>
            <a:cxnSpLocks/>
          </p:cNvCxnSpPr>
          <p:nvPr/>
        </p:nvCxnSpPr>
        <p:spPr>
          <a:xfrm>
            <a:off x="4253670" y="4561361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>
            <a:extLst>
              <a:ext uri="{FF2B5EF4-FFF2-40B4-BE49-F238E27FC236}">
                <a16:creationId xmlns:a16="http://schemas.microsoft.com/office/drawing/2014/main" id="{4E50602A-F6B8-4E11-B6D2-F50AB4361A08}"/>
              </a:ext>
            </a:extLst>
          </p:cNvPr>
          <p:cNvCxnSpPr>
            <a:cxnSpLocks/>
          </p:cNvCxnSpPr>
          <p:nvPr/>
        </p:nvCxnSpPr>
        <p:spPr>
          <a:xfrm flipV="1">
            <a:off x="6119037" y="5112602"/>
            <a:ext cx="0" cy="2350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>
            <a:extLst>
              <a:ext uri="{FF2B5EF4-FFF2-40B4-BE49-F238E27FC236}">
                <a16:creationId xmlns:a16="http://schemas.microsoft.com/office/drawing/2014/main" id="{D71852D8-1A13-46D5-9ED9-C188B1FC9C13}"/>
              </a:ext>
            </a:extLst>
          </p:cNvPr>
          <p:cNvCxnSpPr>
            <a:cxnSpLocks/>
          </p:cNvCxnSpPr>
          <p:nvPr/>
        </p:nvCxnSpPr>
        <p:spPr>
          <a:xfrm>
            <a:off x="5338147" y="4561361"/>
            <a:ext cx="9096" cy="3535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7339415" y="5055073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0" name="Straight Connector 669">
            <a:extLst>
              <a:ext uri="{FF2B5EF4-FFF2-40B4-BE49-F238E27FC236}">
                <a16:creationId xmlns:a16="http://schemas.microsoft.com/office/drawing/2014/main" id="{9637F0F5-2C07-45EA-BAFE-6D32F9DD4CDF}"/>
              </a:ext>
            </a:extLst>
          </p:cNvPr>
          <p:cNvCxnSpPr>
            <a:cxnSpLocks/>
          </p:cNvCxnSpPr>
          <p:nvPr/>
        </p:nvCxnSpPr>
        <p:spPr>
          <a:xfrm>
            <a:off x="6613804" y="4474263"/>
            <a:ext cx="28473" cy="3705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Straight Connector 683">
            <a:extLst>
              <a:ext uri="{FF2B5EF4-FFF2-40B4-BE49-F238E27FC236}">
                <a16:creationId xmlns:a16="http://schemas.microsoft.com/office/drawing/2014/main" id="{6EC0EF18-61C3-4ABD-9EF9-F1AB317163D4}"/>
              </a:ext>
            </a:extLst>
          </p:cNvPr>
          <p:cNvCxnSpPr>
            <a:cxnSpLocks/>
          </p:cNvCxnSpPr>
          <p:nvPr/>
        </p:nvCxnSpPr>
        <p:spPr>
          <a:xfrm flipV="1">
            <a:off x="3651565" y="2913474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96462" y="467023"/>
            <a:ext cx="573241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6" name="Straight Connector 695">
            <a:extLst>
              <a:ext uri="{FF2B5EF4-FFF2-40B4-BE49-F238E27FC236}">
                <a16:creationId xmlns:a16="http://schemas.microsoft.com/office/drawing/2014/main" id="{6D349082-5151-478A-B7D7-CA40F33C8B63}"/>
              </a:ext>
            </a:extLst>
          </p:cNvPr>
          <p:cNvCxnSpPr>
            <a:cxnSpLocks/>
          </p:cNvCxnSpPr>
          <p:nvPr/>
        </p:nvCxnSpPr>
        <p:spPr>
          <a:xfrm>
            <a:off x="3078451" y="2346770"/>
            <a:ext cx="4789" cy="3710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>
            <a:extLst>
              <a:ext uri="{FF2B5EF4-FFF2-40B4-BE49-F238E27FC236}">
                <a16:creationId xmlns:a16="http://schemas.microsoft.com/office/drawing/2014/main" id="{A054A87E-1802-4456-87F2-C253690ACA74}"/>
              </a:ext>
            </a:extLst>
          </p:cNvPr>
          <p:cNvCxnSpPr>
            <a:cxnSpLocks/>
          </p:cNvCxnSpPr>
          <p:nvPr/>
        </p:nvCxnSpPr>
        <p:spPr>
          <a:xfrm flipV="1">
            <a:off x="1970308" y="2905499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Straight Connector 697">
            <a:extLst>
              <a:ext uri="{FF2B5EF4-FFF2-40B4-BE49-F238E27FC236}">
                <a16:creationId xmlns:a16="http://schemas.microsoft.com/office/drawing/2014/main" id="{82114DC5-2A93-4F5B-B516-78F30C55F4AC}"/>
              </a:ext>
            </a:extLst>
          </p:cNvPr>
          <p:cNvCxnSpPr>
            <a:cxnSpLocks/>
          </p:cNvCxnSpPr>
          <p:nvPr/>
        </p:nvCxnSpPr>
        <p:spPr>
          <a:xfrm flipV="1">
            <a:off x="1330688" y="2770534"/>
            <a:ext cx="285133" cy="227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>
            <a:extLst>
              <a:ext uri="{FF2B5EF4-FFF2-40B4-BE49-F238E27FC236}">
                <a16:creationId xmlns:a16="http://schemas.microsoft.com/office/drawing/2014/main" id="{0AB0D70E-B10F-4087-95B9-B201F518328B}"/>
              </a:ext>
            </a:extLst>
          </p:cNvPr>
          <p:cNvCxnSpPr>
            <a:cxnSpLocks/>
          </p:cNvCxnSpPr>
          <p:nvPr/>
        </p:nvCxnSpPr>
        <p:spPr>
          <a:xfrm flipH="1">
            <a:off x="1514444" y="2188249"/>
            <a:ext cx="232721" cy="252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>
            <a:extLst>
              <a:ext uri="{FF2B5EF4-FFF2-40B4-BE49-F238E27FC236}">
                <a16:creationId xmlns:a16="http://schemas.microsoft.com/office/drawing/2014/main" id="{06898071-8253-4C2A-BD46-12561230F1F7}"/>
              </a:ext>
            </a:extLst>
          </p:cNvPr>
          <p:cNvCxnSpPr>
            <a:cxnSpLocks/>
          </p:cNvCxnSpPr>
          <p:nvPr/>
        </p:nvCxnSpPr>
        <p:spPr>
          <a:xfrm>
            <a:off x="896094" y="971579"/>
            <a:ext cx="392086" cy="1622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3205998" y="265817"/>
            <a:ext cx="1284972" cy="10475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1939" y="16439133"/>
            <a:ext cx="1022883" cy="5996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9375" y="15156572"/>
            <a:ext cx="704038" cy="1296913"/>
          </a:xfrm>
          <a:prstGeom prst="rect">
            <a:avLst/>
          </a:prstGeom>
        </p:spPr>
      </p:pic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H="1" flipV="1">
            <a:off x="7902528" y="13613333"/>
            <a:ext cx="224083" cy="4517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TextBox 309"/>
          <p:cNvSpPr txBox="1"/>
          <p:nvPr/>
        </p:nvSpPr>
        <p:spPr>
          <a:xfrm>
            <a:off x="207153" y="10992613"/>
            <a:ext cx="1050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happens &amp; doesn't happen</a:t>
            </a:r>
            <a:endParaRPr lang="en-US" sz="800" dirty="0"/>
          </a:p>
          <a:p>
            <a:r>
              <a:rPr lang="en-GB" sz="800" dirty="0"/>
              <a:t>Talking about what you are doing today vs what you did yesterday</a:t>
            </a:r>
            <a:endParaRPr lang="en-US" sz="800" dirty="0"/>
          </a:p>
        </p:txBody>
      </p:sp>
      <p:sp>
        <p:nvSpPr>
          <p:cNvPr id="317" name="TextBox 316"/>
          <p:cNvSpPr txBox="1"/>
          <p:nvPr/>
        </p:nvSpPr>
        <p:spPr>
          <a:xfrm>
            <a:off x="1764843" y="8440984"/>
            <a:ext cx="9498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Talking about nouns you can't count</a:t>
            </a:r>
            <a:endParaRPr lang="en-US" sz="800" dirty="0"/>
          </a:p>
          <a:p>
            <a:pPr algn="ctr"/>
            <a:endParaRPr lang="en-GB" sz="100" dirty="0">
              <a:solidFill>
                <a:srgbClr val="FF0000"/>
              </a:solidFill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8706352" y="3135916"/>
            <a:ext cx="10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Past, present &amp; future holidays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5341130" y="5362765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Festivals &amp; traditions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7997" y="2018742"/>
            <a:ext cx="276974" cy="276974"/>
          </a:xfrm>
          <a:prstGeom prst="rect">
            <a:avLst/>
          </a:prstGeom>
        </p:spPr>
      </p:pic>
      <p:sp>
        <p:nvSpPr>
          <p:cNvPr id="189" name="TextBox 188"/>
          <p:cNvSpPr txBox="1"/>
          <p:nvPr/>
        </p:nvSpPr>
        <p:spPr>
          <a:xfrm>
            <a:off x="168746" y="6185905"/>
            <a:ext cx="781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Describing self, family</a:t>
            </a:r>
          </a:p>
          <a:p>
            <a:pPr algn="ctr"/>
            <a:r>
              <a:rPr lang="en-GB" sz="800" dirty="0"/>
              <a:t>&amp; friends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1506904" y="6020182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Describing relationships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2996979" y="5439611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Free time activities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3594662" y="2080527"/>
            <a:ext cx="6525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School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6776412" y="5449050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Describing a town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4079889" y="5347616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Describing daily routine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8126611" y="5186336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Discussing plans &amp; weather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257251" y="5352491"/>
            <a:ext cx="8005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Using 3</a:t>
            </a:r>
          </a:p>
          <a:p>
            <a:pPr algn="ctr"/>
            <a:r>
              <a:rPr lang="en-GB" sz="800" dirty="0">
                <a:solidFill>
                  <a:srgbClr val="FF0000"/>
                </a:solidFill>
              </a:rPr>
              <a:t> time frames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2574093" y="2098687"/>
            <a:ext cx="9308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Healthy living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5597" y="6636928"/>
            <a:ext cx="281960" cy="2416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3602902" y="5623793"/>
            <a:ext cx="430861" cy="2922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V="1">
            <a:off x="7980033" y="5461506"/>
            <a:ext cx="321609" cy="22434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29681" y="5535588"/>
            <a:ext cx="448420" cy="445349"/>
          </a:xfrm>
          <a:prstGeom prst="rect">
            <a:avLst/>
          </a:prstGeom>
        </p:spPr>
      </p:pic>
      <p:pic>
        <p:nvPicPr>
          <p:cNvPr id="217" name="Picture 216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34468" y="6487544"/>
            <a:ext cx="526698" cy="294951"/>
          </a:xfrm>
          <a:prstGeom prst="rect">
            <a:avLst/>
          </a:prstGeom>
        </p:spPr>
      </p:pic>
      <p:sp>
        <p:nvSpPr>
          <p:cNvPr id="227" name="TextBox 226"/>
          <p:cNvSpPr txBox="1"/>
          <p:nvPr/>
        </p:nvSpPr>
        <p:spPr>
          <a:xfrm>
            <a:off x="2837373" y="3256317"/>
            <a:ext cx="1523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Comparing schools in France and England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406152" y="3266596"/>
            <a:ext cx="979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Describing a school exchange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8662100" y="2630238"/>
            <a:ext cx="859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Describing an ideal holiday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792230" y="2859910"/>
            <a:ext cx="653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Jobs &amp; careers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4572702" y="4201392"/>
            <a:ext cx="1523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Food for</a:t>
            </a:r>
          </a:p>
          <a:p>
            <a:pPr algn="ctr"/>
            <a:r>
              <a:rPr lang="en-GB" sz="800" dirty="0"/>
              <a:t> special occasions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2204904" y="2093325"/>
            <a:ext cx="4277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Vices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1486374" y="1930910"/>
            <a:ext cx="894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Future personal</a:t>
            </a:r>
          </a:p>
          <a:p>
            <a:pPr algn="ctr"/>
            <a:r>
              <a:rPr lang="en-GB" sz="800" dirty="0"/>
              <a:t>plans</a:t>
            </a:r>
          </a:p>
        </p:txBody>
      </p:sp>
      <p:pic>
        <p:nvPicPr>
          <p:cNvPr id="249" name="Picture 24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89474" y="1653655"/>
            <a:ext cx="623045" cy="44503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91612" y="3455764"/>
            <a:ext cx="380028" cy="44136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8234" y="1628457"/>
            <a:ext cx="335068" cy="346426"/>
          </a:xfrm>
          <a:prstGeom prst="rect">
            <a:avLst/>
          </a:prstGeom>
        </p:spPr>
      </p:pic>
      <p:sp>
        <p:nvSpPr>
          <p:cNvPr id="256" name="TextBox 255"/>
          <p:cNvSpPr txBox="1"/>
          <p:nvPr/>
        </p:nvSpPr>
        <p:spPr>
          <a:xfrm>
            <a:off x="171164" y="1787231"/>
            <a:ext cx="657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World issues</a:t>
            </a:r>
          </a:p>
        </p:txBody>
      </p:sp>
      <p:pic>
        <p:nvPicPr>
          <p:cNvPr id="263" name="Picture 262"/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0092" y="2090158"/>
            <a:ext cx="389447" cy="291709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4A663A12-BE66-4DB4-A028-F27B78A92422}"/>
              </a:ext>
            </a:extLst>
          </p:cNvPr>
          <p:cNvSpPr/>
          <p:nvPr/>
        </p:nvSpPr>
        <p:spPr>
          <a:xfrm>
            <a:off x="1207944" y="17201065"/>
            <a:ext cx="71912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One language sets you in a corridor for life. Two languages open every door along the way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448" name="Picture 447" descr="Logo&#10;&#10;Description automatically generated">
            <a:extLst>
              <a:ext uri="{FF2B5EF4-FFF2-40B4-BE49-F238E27FC236}">
                <a16:creationId xmlns:a16="http://schemas.microsoft.com/office/drawing/2014/main" id="{F54B9556-FAC2-44D6-BCE6-44A9D4F79C8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317" y="73454"/>
            <a:ext cx="1106418" cy="1180799"/>
          </a:xfrm>
          <a:prstGeom prst="rect">
            <a:avLst/>
          </a:prstGeom>
        </p:spPr>
      </p:pic>
      <p:sp>
        <p:nvSpPr>
          <p:cNvPr id="449" name="Rectangle 448">
            <a:extLst>
              <a:ext uri="{FF2B5EF4-FFF2-40B4-BE49-F238E27FC236}">
                <a16:creationId xmlns:a16="http://schemas.microsoft.com/office/drawing/2014/main" id="{32C91337-0616-48C4-BA5C-FE3561B97EBD}"/>
              </a:ext>
            </a:extLst>
          </p:cNvPr>
          <p:cNvSpPr/>
          <p:nvPr/>
        </p:nvSpPr>
        <p:spPr>
          <a:xfrm>
            <a:off x="3459810" y="16355524"/>
            <a:ext cx="1950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 Distinguishing between having and being Talking about a thing or person  </a:t>
            </a:r>
          </a:p>
          <a:p>
            <a:r>
              <a:rPr lang="en-US" sz="800" dirty="0"/>
              <a:t>Talking about doing and making things</a:t>
            </a:r>
          </a:p>
        </p:txBody>
      </p: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D48CABD-393A-44C7-A518-1C979484A75D}"/>
              </a:ext>
            </a:extLst>
          </p:cNvPr>
          <p:cNvCxnSpPr>
            <a:cxnSpLocks/>
          </p:cNvCxnSpPr>
          <p:nvPr/>
        </p:nvCxnSpPr>
        <p:spPr>
          <a:xfrm flipH="1">
            <a:off x="6684094" y="13129621"/>
            <a:ext cx="180935" cy="4717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TextBox 450">
            <a:extLst>
              <a:ext uri="{FF2B5EF4-FFF2-40B4-BE49-F238E27FC236}">
                <a16:creationId xmlns:a16="http://schemas.microsoft.com/office/drawing/2014/main" id="{E19E015F-77C5-45F0-997A-90509D6D18B0}"/>
              </a:ext>
            </a:extLst>
          </p:cNvPr>
          <p:cNvSpPr txBox="1"/>
          <p:nvPr/>
        </p:nvSpPr>
        <p:spPr>
          <a:xfrm>
            <a:off x="5603788" y="11318973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Paris immersion Trip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7F0C1F5D-A2E4-4977-A398-F04F77E84AAE}"/>
              </a:ext>
            </a:extLst>
          </p:cNvPr>
          <p:cNvSpPr/>
          <p:nvPr/>
        </p:nvSpPr>
        <p:spPr>
          <a:xfrm>
            <a:off x="5812762" y="16376315"/>
            <a:ext cx="23396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Describing a thing or person  </a:t>
            </a:r>
          </a:p>
          <a:p>
            <a:r>
              <a:rPr lang="en-US" sz="800" dirty="0"/>
              <a:t>Asking yes/no questions with raised intonation </a:t>
            </a:r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2DA9BF8E-3A1E-44AF-B8A2-ED9F4B9C2ACA}"/>
              </a:ext>
            </a:extLst>
          </p:cNvPr>
          <p:cNvSpPr/>
          <p:nvPr/>
        </p:nvSpPr>
        <p:spPr>
          <a:xfrm>
            <a:off x="4698825" y="14921411"/>
            <a:ext cx="1950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what people have </a:t>
            </a:r>
          </a:p>
          <a:p>
            <a:r>
              <a:rPr lang="en-US" sz="800" dirty="0"/>
              <a:t>Describing things </a:t>
            </a:r>
          </a:p>
          <a:p>
            <a:r>
              <a:rPr lang="en-US" sz="800" dirty="0"/>
              <a:t>Distinguishing between having and being </a:t>
            </a:r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C47F9B64-C3AA-48E1-86B4-41D8DFE16C3A}"/>
              </a:ext>
            </a:extLst>
          </p:cNvPr>
          <p:cNvSpPr/>
          <p:nvPr/>
        </p:nvSpPr>
        <p:spPr>
          <a:xfrm>
            <a:off x="132505" y="15627994"/>
            <a:ext cx="11595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‘you’ to one &amp; </a:t>
            </a:r>
          </a:p>
          <a:p>
            <a:r>
              <a:rPr lang="en-US" sz="800" dirty="0"/>
              <a:t>more than one person </a:t>
            </a: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1629A73D-84F9-457F-AFDD-609AB6704358}"/>
              </a:ext>
            </a:extLst>
          </p:cNvPr>
          <p:cNvSpPr/>
          <p:nvPr/>
        </p:nvSpPr>
        <p:spPr>
          <a:xfrm>
            <a:off x="2466499" y="15203181"/>
            <a:ext cx="11320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Saying what people do</a:t>
            </a:r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6697B1F0-562E-4008-A60E-7965AE1B7BF7}"/>
              </a:ext>
            </a:extLst>
          </p:cNvPr>
          <p:cNvSpPr/>
          <p:nvPr/>
        </p:nvSpPr>
        <p:spPr>
          <a:xfrm>
            <a:off x="1397314" y="16292395"/>
            <a:ext cx="13221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what we do  </a:t>
            </a:r>
          </a:p>
          <a:p>
            <a:r>
              <a:rPr lang="en-US" sz="800" dirty="0"/>
              <a:t>Saying what others do  </a:t>
            </a:r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897F21AA-0F34-416A-A05B-3CA3739BF4C9}"/>
              </a:ext>
            </a:extLst>
          </p:cNvPr>
          <p:cNvSpPr/>
          <p:nvPr/>
        </p:nvSpPr>
        <p:spPr>
          <a:xfrm>
            <a:off x="2314839" y="14124416"/>
            <a:ext cx="12225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what people have  </a:t>
            </a:r>
          </a:p>
          <a:p>
            <a:r>
              <a:rPr lang="en-US" sz="800" dirty="0"/>
              <a:t>Saying what people do </a:t>
            </a: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E15B246A-76FC-4AAE-A227-44575B4278C6}"/>
              </a:ext>
            </a:extLst>
          </p:cNvPr>
          <p:cNvSpPr/>
          <p:nvPr/>
        </p:nvSpPr>
        <p:spPr>
          <a:xfrm>
            <a:off x="1795153" y="14729816"/>
            <a:ext cx="1324865" cy="22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how many there are </a:t>
            </a: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13C0BD4F-8758-4949-8FED-0890AF4AB051}"/>
              </a:ext>
            </a:extLst>
          </p:cNvPr>
          <p:cNvSpPr/>
          <p:nvPr/>
        </p:nvSpPr>
        <p:spPr>
          <a:xfrm>
            <a:off x="970969" y="13003564"/>
            <a:ext cx="128826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Describing people (family) </a:t>
            </a:r>
          </a:p>
        </p:txBody>
      </p:sp>
      <p:pic>
        <p:nvPicPr>
          <p:cNvPr id="287" name="Picture 456" descr="Personalised Stick Family Print/ My Stick Family/ Mothers Day image 0">
            <a:extLst>
              <a:ext uri="{FF2B5EF4-FFF2-40B4-BE49-F238E27FC236}">
                <a16:creationId xmlns:a16="http://schemas.microsoft.com/office/drawing/2014/main" id="{0F1A3130-A31E-4724-923E-EDC3EC406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8" t="44139" r="23288" b="30865"/>
          <a:stretch>
            <a:fillRect/>
          </a:stretch>
        </p:blipFill>
        <p:spPr bwMode="auto">
          <a:xfrm>
            <a:off x="328443" y="13210414"/>
            <a:ext cx="7302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8" name="Picture 463">
            <a:extLst>
              <a:ext uri="{FF2B5EF4-FFF2-40B4-BE49-F238E27FC236}">
                <a16:creationId xmlns:a16="http://schemas.microsoft.com/office/drawing/2014/main" id="{16803A4F-5D85-4038-AAA7-4D23E9FF4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848" y="16479668"/>
            <a:ext cx="133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" name="Rectangle 461">
            <a:extLst>
              <a:ext uri="{FF2B5EF4-FFF2-40B4-BE49-F238E27FC236}">
                <a16:creationId xmlns:a16="http://schemas.microsoft.com/office/drawing/2014/main" id="{F2C16323-98B0-4B9E-B1D4-10E1692D822C}"/>
              </a:ext>
            </a:extLst>
          </p:cNvPr>
          <p:cNvSpPr/>
          <p:nvPr/>
        </p:nvSpPr>
        <p:spPr>
          <a:xfrm>
            <a:off x="5912557" y="12894984"/>
            <a:ext cx="15238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Talking about yourself, to and about someone else </a:t>
            </a:r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2B49AD0F-FF36-4186-A73E-BE4CA98FB91E}"/>
              </a:ext>
            </a:extLst>
          </p:cNvPr>
          <p:cNvSpPr/>
          <p:nvPr/>
        </p:nvSpPr>
        <p:spPr>
          <a:xfrm>
            <a:off x="3321735" y="12894984"/>
            <a:ext cx="16787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where people go (places)  </a:t>
            </a:r>
          </a:p>
          <a:p>
            <a:r>
              <a:rPr lang="en-US" sz="800" dirty="0"/>
              <a:t>Saying where people go (countries) </a:t>
            </a: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FBDA7DC7-E502-4FCB-BB08-865A2216889F}"/>
              </a:ext>
            </a:extLst>
          </p:cNvPr>
          <p:cNvSpPr/>
          <p:nvPr/>
        </p:nvSpPr>
        <p:spPr>
          <a:xfrm>
            <a:off x="5111446" y="14130757"/>
            <a:ext cx="11223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Asking questions  </a:t>
            </a:r>
          </a:p>
          <a:p>
            <a:r>
              <a:rPr lang="en-US" sz="800" dirty="0"/>
              <a:t>Using question words  </a:t>
            </a:r>
          </a:p>
        </p:txBody>
      </p:sp>
      <p:pic>
        <p:nvPicPr>
          <p:cNvPr id="289" name="Picture 463">
            <a:extLst>
              <a:ext uri="{FF2B5EF4-FFF2-40B4-BE49-F238E27FC236}">
                <a16:creationId xmlns:a16="http://schemas.microsoft.com/office/drawing/2014/main" id="{064BEAF8-02B4-4F83-AF84-EA11FBD23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508" y="14180428"/>
            <a:ext cx="133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0" name="TextBox 289">
            <a:extLst>
              <a:ext uri="{FF2B5EF4-FFF2-40B4-BE49-F238E27FC236}">
                <a16:creationId xmlns:a16="http://schemas.microsoft.com/office/drawing/2014/main" id="{5E475C19-C293-4547-832A-4C4EAFE1F7AE}"/>
              </a:ext>
            </a:extLst>
          </p:cNvPr>
          <p:cNvSpPr txBox="1"/>
          <p:nvPr/>
        </p:nvSpPr>
        <p:spPr>
          <a:xfrm>
            <a:off x="1992626" y="15729344"/>
            <a:ext cx="2109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Christmas card competition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6B30D54A-7B88-4A70-A7A3-8D77FFBC7A08}"/>
              </a:ext>
            </a:extLst>
          </p:cNvPr>
          <p:cNvSpPr/>
          <p:nvPr/>
        </p:nvSpPr>
        <p:spPr>
          <a:xfrm>
            <a:off x="6781071" y="11985264"/>
            <a:ext cx="1116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Describing things </a:t>
            </a:r>
          </a:p>
          <a:p>
            <a:pPr algn="ctr"/>
            <a:r>
              <a:rPr lang="en-US" sz="800" dirty="0"/>
              <a:t>and people</a:t>
            </a:r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CC248F5F-9973-4C2E-A818-D2E51F05EA35}"/>
              </a:ext>
            </a:extLst>
          </p:cNvPr>
          <p:cNvSpPr/>
          <p:nvPr/>
        </p:nvSpPr>
        <p:spPr>
          <a:xfrm>
            <a:off x="7422169" y="14091559"/>
            <a:ext cx="20462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Asking questions with subject-verb inversion </a:t>
            </a: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B8836D88-B61C-4676-96CC-D7760B6E1024}"/>
              </a:ext>
            </a:extLst>
          </p:cNvPr>
          <p:cNvSpPr/>
          <p:nvPr/>
        </p:nvSpPr>
        <p:spPr>
          <a:xfrm>
            <a:off x="7558281" y="10709066"/>
            <a:ext cx="168187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Saying people do not do something </a:t>
            </a:r>
          </a:p>
        </p:txBody>
      </p:sp>
      <p:pic>
        <p:nvPicPr>
          <p:cNvPr id="291" name="Picture 463">
            <a:extLst>
              <a:ext uri="{FF2B5EF4-FFF2-40B4-BE49-F238E27FC236}">
                <a16:creationId xmlns:a16="http://schemas.microsoft.com/office/drawing/2014/main" id="{E70FF7A4-5D1F-4606-B5F6-1CC9D58B4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833" y="13883348"/>
            <a:ext cx="133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" name="Picture 470" descr="A picture containing logo&#10;&#10;Description automatically generated">
            <a:extLst>
              <a:ext uri="{FF2B5EF4-FFF2-40B4-BE49-F238E27FC236}">
                <a16:creationId xmlns:a16="http://schemas.microsoft.com/office/drawing/2014/main" id="{85D2302F-D5D1-47BE-8129-75851CBB827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980" y="14987538"/>
            <a:ext cx="374980" cy="293638"/>
          </a:xfrm>
          <a:prstGeom prst="rect">
            <a:avLst/>
          </a:prstGeom>
        </p:spPr>
      </p:pic>
      <p:sp>
        <p:nvSpPr>
          <p:cNvPr id="473" name="Rectangle 472">
            <a:extLst>
              <a:ext uri="{FF2B5EF4-FFF2-40B4-BE49-F238E27FC236}">
                <a16:creationId xmlns:a16="http://schemas.microsoft.com/office/drawing/2014/main" id="{37593DDD-6247-4FAB-8E23-8E6093CBF751}"/>
              </a:ext>
            </a:extLst>
          </p:cNvPr>
          <p:cNvSpPr/>
          <p:nvPr/>
        </p:nvSpPr>
        <p:spPr>
          <a:xfrm>
            <a:off x="4277910" y="10445896"/>
            <a:ext cx="10513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what people don’t want to, can’t and don’t have to do </a:t>
            </a: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2AF448FB-7E78-4AA5-B30B-9E1A26513CCE}"/>
              </a:ext>
            </a:extLst>
          </p:cNvPr>
          <p:cNvSpPr/>
          <p:nvPr/>
        </p:nvSpPr>
        <p:spPr>
          <a:xfrm>
            <a:off x="5958909" y="10715022"/>
            <a:ext cx="138050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Expressing future intentions </a:t>
            </a: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2C3402D1-014A-48C5-A0A7-A557AFCAE4FD}"/>
              </a:ext>
            </a:extLst>
          </p:cNvPr>
          <p:cNvSpPr/>
          <p:nvPr/>
        </p:nvSpPr>
        <p:spPr>
          <a:xfrm>
            <a:off x="5105910" y="11895692"/>
            <a:ext cx="11717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Talking about what people want to, can and must do  </a:t>
            </a:r>
          </a:p>
        </p:txBody>
      </p: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B7397451-F657-42BA-9CA1-7DDB82DB5C42}"/>
              </a:ext>
            </a:extLst>
          </p:cNvPr>
          <p:cNvCxnSpPr>
            <a:cxnSpLocks/>
          </p:cNvCxnSpPr>
          <p:nvPr/>
        </p:nvCxnSpPr>
        <p:spPr>
          <a:xfrm>
            <a:off x="970969" y="10102817"/>
            <a:ext cx="379865" cy="967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0" name="Rectangle 479">
            <a:extLst>
              <a:ext uri="{FF2B5EF4-FFF2-40B4-BE49-F238E27FC236}">
                <a16:creationId xmlns:a16="http://schemas.microsoft.com/office/drawing/2014/main" id="{5BBC3DC7-DCE5-4EB3-AD99-60BAA8E1D202}"/>
              </a:ext>
            </a:extLst>
          </p:cNvPr>
          <p:cNvSpPr/>
          <p:nvPr/>
        </p:nvSpPr>
        <p:spPr>
          <a:xfrm>
            <a:off x="228131" y="8646561"/>
            <a:ext cx="13323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Talking about what you do in your free time &amp; where you do it</a:t>
            </a:r>
            <a:endParaRPr lang="en-US" sz="800" dirty="0"/>
          </a:p>
          <a:p>
            <a:r>
              <a:rPr lang="en-GB" sz="800" dirty="0"/>
              <a:t>Talking about parts &amp; wholes</a:t>
            </a:r>
            <a:endParaRPr lang="en-US" sz="1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D6E4D3-4FA7-4E41-8680-F0EAB5485FBA}"/>
              </a:ext>
            </a:extLst>
          </p:cNvPr>
          <p:cNvSpPr/>
          <p:nvPr/>
        </p:nvSpPr>
        <p:spPr>
          <a:xfrm>
            <a:off x="1152659" y="11873869"/>
            <a:ext cx="13406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Talking about what, when, where &amp; why you celebrate</a:t>
            </a:r>
            <a:endParaRPr lang="en-US" sz="800" dirty="0"/>
          </a:p>
          <a:p>
            <a:r>
              <a:rPr lang="en-GB" sz="800" dirty="0"/>
              <a:t>Talking about how people celebrate</a:t>
            </a:r>
            <a:endParaRPr lang="en-US" sz="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D9C426-34BA-41AE-910F-6568BE560A77}"/>
              </a:ext>
            </a:extLst>
          </p:cNvPr>
          <p:cNvSpPr/>
          <p:nvPr/>
        </p:nvSpPr>
        <p:spPr>
          <a:xfrm>
            <a:off x="1609316" y="10073888"/>
            <a:ext cx="187102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" dirty="0"/>
              <a:t>Sharing past experiences</a:t>
            </a:r>
            <a:endParaRPr lang="en-US" sz="800" dirty="0"/>
          </a:p>
          <a:p>
            <a:pPr algn="ctr"/>
            <a:r>
              <a:rPr lang="en-GB" sz="800" dirty="0"/>
              <a:t>People and places in the past</a:t>
            </a:r>
            <a:endParaRPr lang="en-US" sz="800" dirty="0"/>
          </a:p>
          <a:p>
            <a:pPr algn="ctr"/>
            <a:r>
              <a:rPr lang="en-GB" sz="800" dirty="0"/>
              <a:t>Asking about what happened in the past</a:t>
            </a:r>
            <a:endParaRPr lang="en-US" sz="800" dirty="0"/>
          </a:p>
          <a:p>
            <a:pPr algn="ctr"/>
            <a:endParaRPr lang="en-US" sz="1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861DB7-FF56-4F0F-BB4B-2A7C0470B0AD}"/>
              </a:ext>
            </a:extLst>
          </p:cNvPr>
          <p:cNvSpPr/>
          <p:nvPr/>
        </p:nvSpPr>
        <p:spPr>
          <a:xfrm>
            <a:off x="3205998" y="8463043"/>
            <a:ext cx="1961315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Saying what you do or did in a typical day</a:t>
            </a:r>
            <a:endParaRPr lang="en-US" sz="800" dirty="0"/>
          </a:p>
          <a:p>
            <a:r>
              <a:rPr lang="en-GB" sz="800" dirty="0"/>
              <a:t>Talking about what groups of people do</a:t>
            </a:r>
            <a:endParaRPr lang="en-US" sz="800" dirty="0"/>
          </a:p>
          <a:p>
            <a:endParaRPr lang="en-US" sz="100" dirty="0"/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B9CB515D-6A1C-41F3-8696-2866DEEFDC78}"/>
              </a:ext>
            </a:extLst>
          </p:cNvPr>
          <p:cNvCxnSpPr>
            <a:cxnSpLocks/>
          </p:cNvCxnSpPr>
          <p:nvPr/>
        </p:nvCxnSpPr>
        <p:spPr>
          <a:xfrm flipV="1">
            <a:off x="1484349" y="11312626"/>
            <a:ext cx="34434" cy="4403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0D504D7F-77A2-4935-BE77-5D6EF3343299}"/>
              </a:ext>
            </a:extLst>
          </p:cNvPr>
          <p:cNvSpPr/>
          <p:nvPr/>
        </p:nvSpPr>
        <p:spPr>
          <a:xfrm>
            <a:off x="4932669" y="9662598"/>
            <a:ext cx="130974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Formal &amp; informal situations: </a:t>
            </a:r>
          </a:p>
          <a:p>
            <a:pPr algn="ctr"/>
            <a:r>
              <a:rPr lang="en-GB" sz="800" dirty="0"/>
              <a:t>Talking to people you do &amp; don't know</a:t>
            </a:r>
            <a:endParaRPr lang="en-US" sz="800" dirty="0"/>
          </a:p>
          <a:p>
            <a:pPr algn="ctr"/>
            <a:endParaRPr lang="en-US" sz="1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9ACD848-2173-4D66-AA09-C25E54683371}"/>
              </a:ext>
            </a:extLst>
          </p:cNvPr>
          <p:cNvSpPr/>
          <p:nvPr/>
        </p:nvSpPr>
        <p:spPr>
          <a:xfrm>
            <a:off x="6199309" y="8356599"/>
            <a:ext cx="83527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Talking about what you &amp; others do at school</a:t>
            </a:r>
            <a:endParaRPr lang="en-US" sz="800" dirty="0"/>
          </a:p>
          <a:p>
            <a:pPr algn="ctr"/>
            <a:endParaRPr lang="en-US" sz="1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7ED4C0-1D83-47CC-8F04-B6FB3C5608DB}"/>
              </a:ext>
            </a:extLst>
          </p:cNvPr>
          <p:cNvSpPr/>
          <p:nvPr/>
        </p:nvSpPr>
        <p:spPr>
          <a:xfrm>
            <a:off x="6598301" y="9676323"/>
            <a:ext cx="123286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Talking about what you are doing this week &amp; what you do every week</a:t>
            </a:r>
            <a:endParaRPr lang="en-US" sz="800" dirty="0"/>
          </a:p>
          <a:p>
            <a:pPr algn="ctr"/>
            <a:endParaRPr lang="en-US" sz="100" dirty="0"/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15878724-A7DB-4DE0-A291-9C52B86EEF2D}"/>
              </a:ext>
            </a:extLst>
          </p:cNvPr>
          <p:cNvSpPr txBox="1"/>
          <p:nvPr/>
        </p:nvSpPr>
        <p:spPr>
          <a:xfrm>
            <a:off x="3804304" y="15714727"/>
            <a:ext cx="3377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International Talent evening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B9A40058-5197-4990-B421-86A38BB2A732}"/>
              </a:ext>
            </a:extLst>
          </p:cNvPr>
          <p:cNvSpPr/>
          <p:nvPr/>
        </p:nvSpPr>
        <p:spPr>
          <a:xfrm>
            <a:off x="2772975" y="9849763"/>
            <a:ext cx="1847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800" dirty="0"/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61086A44-728E-4E71-B088-BF35FDA35FDA}"/>
              </a:ext>
            </a:extLst>
          </p:cNvPr>
          <p:cNvSpPr txBox="1"/>
          <p:nvPr/>
        </p:nvSpPr>
        <p:spPr>
          <a:xfrm>
            <a:off x="3438246" y="11431316"/>
            <a:ext cx="2109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Christmas card competition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51ED0189-2273-493F-BDFE-634AD0FB42EA}"/>
              </a:ext>
            </a:extLst>
          </p:cNvPr>
          <p:cNvSpPr/>
          <p:nvPr/>
        </p:nvSpPr>
        <p:spPr>
          <a:xfrm>
            <a:off x="8969272" y="8061772"/>
            <a:ext cx="6589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</a:t>
            </a:r>
            <a:r>
              <a:rPr lang="en-US" sz="800" dirty="0"/>
              <a:t>escribing a visit to a theme park</a:t>
            </a:r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1D67A9D5-CC1E-4E73-9A1E-B573BDC3103F}"/>
              </a:ext>
            </a:extLst>
          </p:cNvPr>
          <p:cNvSpPr/>
          <p:nvPr/>
        </p:nvSpPr>
        <p:spPr>
          <a:xfrm>
            <a:off x="7091804" y="7953310"/>
            <a:ext cx="11169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</a:t>
            </a:r>
            <a:r>
              <a:rPr lang="en-US" sz="800" dirty="0" err="1"/>
              <a:t>alking</a:t>
            </a:r>
            <a:r>
              <a:rPr lang="en-US" sz="800" dirty="0"/>
              <a:t> about holidays &amp; what you did</a:t>
            </a:r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8471E685-331D-49E2-A68A-C42F45A77C83}"/>
              </a:ext>
            </a:extLst>
          </p:cNvPr>
          <p:cNvSpPr/>
          <p:nvPr/>
        </p:nvSpPr>
        <p:spPr>
          <a:xfrm>
            <a:off x="8824953" y="7448548"/>
            <a:ext cx="8284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S</a:t>
            </a:r>
            <a:r>
              <a:rPr lang="en-US" sz="800" dirty="0" err="1"/>
              <a:t>aying</a:t>
            </a:r>
            <a:r>
              <a:rPr lang="en-US" sz="800" dirty="0"/>
              <a:t> where you went &amp; how</a:t>
            </a:r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4392428B-7B9C-4F6D-A8BA-F341303365FF}"/>
              </a:ext>
            </a:extLst>
          </p:cNvPr>
          <p:cNvSpPr/>
          <p:nvPr/>
        </p:nvSpPr>
        <p:spPr>
          <a:xfrm>
            <a:off x="5976621" y="7590694"/>
            <a:ext cx="10998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00" dirty="0"/>
          </a:p>
          <a:p>
            <a:pPr algn="ctr"/>
            <a:r>
              <a:rPr lang="en-US" sz="800" dirty="0"/>
              <a:t>Describing my region</a:t>
            </a:r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C4AF9572-DB47-4973-9488-D6D74399B32F}"/>
              </a:ext>
            </a:extLst>
          </p:cNvPr>
          <p:cNvSpPr/>
          <p:nvPr/>
        </p:nvSpPr>
        <p:spPr>
          <a:xfrm>
            <a:off x="7998826" y="6574145"/>
            <a:ext cx="151996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/>
              <a:t>T</a:t>
            </a:r>
            <a:r>
              <a:rPr lang="en-US" sz="800" dirty="0" err="1"/>
              <a:t>alking</a:t>
            </a:r>
            <a:r>
              <a:rPr lang="en-US" sz="800" dirty="0"/>
              <a:t> about TV &amp; video games</a:t>
            </a:r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4BA7A789-BED6-4E0F-A0C4-FBCAABBEAF77}"/>
              </a:ext>
            </a:extLst>
          </p:cNvPr>
          <p:cNvSpPr/>
          <p:nvPr/>
        </p:nvSpPr>
        <p:spPr>
          <a:xfrm>
            <a:off x="7123955" y="7590957"/>
            <a:ext cx="852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A</a:t>
            </a:r>
            <a:r>
              <a:rPr lang="en-US" sz="800" dirty="0" err="1"/>
              <a:t>rranging</a:t>
            </a:r>
            <a:r>
              <a:rPr lang="en-US" sz="800" dirty="0"/>
              <a:t> to go to the cinema</a:t>
            </a: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91FE8F7C-3AE6-4BD0-A1A4-12F8AFA76D82}"/>
              </a:ext>
            </a:extLst>
          </p:cNvPr>
          <p:cNvSpPr/>
          <p:nvPr/>
        </p:nvSpPr>
        <p:spPr>
          <a:xfrm>
            <a:off x="6388448" y="6459947"/>
            <a:ext cx="12827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Talking about where I live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1953A31B-9C41-42E7-9B37-A854BF7E06CB}"/>
              </a:ext>
            </a:extLst>
          </p:cNvPr>
          <p:cNvSpPr txBox="1"/>
          <p:nvPr/>
        </p:nvSpPr>
        <p:spPr>
          <a:xfrm>
            <a:off x="5470524" y="6974926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Paris immersion Trip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7557F1AA-2202-4FD4-8CAB-BF12D836DEB7}"/>
              </a:ext>
            </a:extLst>
          </p:cNvPr>
          <p:cNvSpPr txBox="1"/>
          <p:nvPr/>
        </p:nvSpPr>
        <p:spPr>
          <a:xfrm>
            <a:off x="2415298" y="7052921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Translation Bee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BAF70C6E-7302-44C6-A04E-18241EFC93DD}"/>
              </a:ext>
            </a:extLst>
          </p:cNvPr>
          <p:cNvCxnSpPr>
            <a:cxnSpLocks/>
          </p:cNvCxnSpPr>
          <p:nvPr/>
        </p:nvCxnSpPr>
        <p:spPr>
          <a:xfrm flipH="1">
            <a:off x="5159339" y="6699210"/>
            <a:ext cx="366087" cy="3772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CDDB4434-063D-4743-837B-4CDE2FE547E9}"/>
              </a:ext>
            </a:extLst>
          </p:cNvPr>
          <p:cNvSpPr/>
          <p:nvPr/>
        </p:nvSpPr>
        <p:spPr>
          <a:xfrm>
            <a:off x="2506634" y="6415140"/>
            <a:ext cx="17357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Describing what you used to be like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C2F0C6-3FBD-4E73-A34B-622D94351068}"/>
              </a:ext>
            </a:extLst>
          </p:cNvPr>
          <p:cNvSpPr/>
          <p:nvPr/>
        </p:nvSpPr>
        <p:spPr>
          <a:xfrm>
            <a:off x="4053276" y="6303121"/>
            <a:ext cx="11078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</a:t>
            </a:r>
            <a:r>
              <a:rPr lang="en-US" sz="800" dirty="0" err="1"/>
              <a:t>alking</a:t>
            </a:r>
            <a:r>
              <a:rPr lang="en-US" sz="800" dirty="0"/>
              <a:t> about your musical tastes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A195F2C-DB46-4F25-B66F-DE69759D9E91}"/>
              </a:ext>
            </a:extLst>
          </p:cNvPr>
          <p:cNvSpPr/>
          <p:nvPr/>
        </p:nvSpPr>
        <p:spPr>
          <a:xfrm>
            <a:off x="4685003" y="7670536"/>
            <a:ext cx="12421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</a:t>
            </a:r>
            <a:r>
              <a:rPr lang="en-US" sz="800" dirty="0" err="1"/>
              <a:t>alking</a:t>
            </a:r>
            <a:r>
              <a:rPr lang="en-US" sz="800" dirty="0"/>
              <a:t> about daily routine &amp; moving house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BE7A3017-0E31-472F-89C7-5550C6D8120A}"/>
              </a:ext>
            </a:extLst>
          </p:cNvPr>
          <p:cNvSpPr txBox="1"/>
          <p:nvPr/>
        </p:nvSpPr>
        <p:spPr>
          <a:xfrm>
            <a:off x="8462913" y="6943505"/>
            <a:ext cx="992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rgbClr val="FF0000"/>
                </a:solidFill>
              </a:rPr>
              <a:t>Using the present &amp; perfect tenses</a:t>
            </a:r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C7FB8C34-EBED-4B17-8141-FD40EDC52349}"/>
              </a:ext>
            </a:extLst>
          </p:cNvPr>
          <p:cNvCxnSpPr>
            <a:cxnSpLocks/>
          </p:cNvCxnSpPr>
          <p:nvPr/>
        </p:nvCxnSpPr>
        <p:spPr>
          <a:xfrm flipH="1" flipV="1">
            <a:off x="8608689" y="7943102"/>
            <a:ext cx="389837" cy="2708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TextBox 294">
            <a:extLst>
              <a:ext uri="{FF2B5EF4-FFF2-40B4-BE49-F238E27FC236}">
                <a16:creationId xmlns:a16="http://schemas.microsoft.com/office/drawing/2014/main" id="{4CCB69F2-500C-45A3-BE46-26A0F9D9D12F}"/>
              </a:ext>
            </a:extLst>
          </p:cNvPr>
          <p:cNvSpPr txBox="1"/>
          <p:nvPr/>
        </p:nvSpPr>
        <p:spPr>
          <a:xfrm>
            <a:off x="7281775" y="6183978"/>
            <a:ext cx="881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Using three tenses together</a:t>
            </a:r>
          </a:p>
        </p:txBody>
      </p: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C5F88770-58DC-4154-B151-7A7AB4A328FD}"/>
              </a:ext>
            </a:extLst>
          </p:cNvPr>
          <p:cNvCxnSpPr>
            <a:cxnSpLocks/>
          </p:cNvCxnSpPr>
          <p:nvPr/>
        </p:nvCxnSpPr>
        <p:spPr>
          <a:xfrm flipH="1">
            <a:off x="7635456" y="6498069"/>
            <a:ext cx="20624" cy="4897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TextBox 296">
            <a:extLst>
              <a:ext uri="{FF2B5EF4-FFF2-40B4-BE49-F238E27FC236}">
                <a16:creationId xmlns:a16="http://schemas.microsoft.com/office/drawing/2014/main" id="{E7CFFD9A-49CE-4FD0-8191-44A03CF1E944}"/>
              </a:ext>
            </a:extLst>
          </p:cNvPr>
          <p:cNvSpPr txBox="1"/>
          <p:nvPr/>
        </p:nvSpPr>
        <p:spPr>
          <a:xfrm>
            <a:off x="5360605" y="6242382"/>
            <a:ext cx="881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Using three tenses in writing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FB71A1B9-38CC-4A1A-BC3B-3E2DC08E5C52}"/>
              </a:ext>
            </a:extLst>
          </p:cNvPr>
          <p:cNvSpPr txBox="1"/>
          <p:nvPr/>
        </p:nvSpPr>
        <p:spPr>
          <a:xfrm>
            <a:off x="3286202" y="7595754"/>
            <a:ext cx="881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Using the imperfect tense</a:t>
            </a:r>
          </a:p>
        </p:txBody>
      </p: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C25B5019-3C92-41F9-A4B7-A7A1C023B036}"/>
              </a:ext>
            </a:extLst>
          </p:cNvPr>
          <p:cNvCxnSpPr>
            <a:cxnSpLocks/>
          </p:cNvCxnSpPr>
          <p:nvPr/>
        </p:nvCxnSpPr>
        <p:spPr>
          <a:xfrm>
            <a:off x="6640219" y="8906571"/>
            <a:ext cx="53171" cy="2698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TextBox 303">
            <a:extLst>
              <a:ext uri="{FF2B5EF4-FFF2-40B4-BE49-F238E27FC236}">
                <a16:creationId xmlns:a16="http://schemas.microsoft.com/office/drawing/2014/main" id="{94A25591-F782-4FD1-A861-6F27D5882ACB}"/>
              </a:ext>
            </a:extLst>
          </p:cNvPr>
          <p:cNvSpPr txBox="1"/>
          <p:nvPr/>
        </p:nvSpPr>
        <p:spPr>
          <a:xfrm>
            <a:off x="1714837" y="5588496"/>
            <a:ext cx="1098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Arranging &amp; describing a night out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FC4E7D0D-2526-4D09-8866-0A528E12D7C0}"/>
              </a:ext>
            </a:extLst>
          </p:cNvPr>
          <p:cNvSpPr txBox="1"/>
          <p:nvPr/>
        </p:nvSpPr>
        <p:spPr>
          <a:xfrm>
            <a:off x="467977" y="4938451"/>
            <a:ext cx="781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Life when you were younger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54FB2A24-506C-4C63-A52F-478CFE2EE620}"/>
              </a:ext>
            </a:extLst>
          </p:cNvPr>
          <p:cNvSpPr txBox="1"/>
          <p:nvPr/>
        </p:nvSpPr>
        <p:spPr>
          <a:xfrm>
            <a:off x="1088682" y="4413821"/>
            <a:ext cx="7814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Role models</a:t>
            </a:r>
          </a:p>
        </p:txBody>
      </p: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7211658C-81DF-46BB-B5A3-3EA8230C6475}"/>
              </a:ext>
            </a:extLst>
          </p:cNvPr>
          <p:cNvCxnSpPr>
            <a:cxnSpLocks/>
          </p:cNvCxnSpPr>
          <p:nvPr/>
        </p:nvCxnSpPr>
        <p:spPr>
          <a:xfrm>
            <a:off x="1469677" y="4712707"/>
            <a:ext cx="264314" cy="2642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C2703FF6-A61E-4DF6-A38B-311D09568F9F}"/>
              </a:ext>
            </a:extLst>
          </p:cNvPr>
          <p:cNvCxnSpPr>
            <a:cxnSpLocks/>
          </p:cNvCxnSpPr>
          <p:nvPr/>
        </p:nvCxnSpPr>
        <p:spPr>
          <a:xfrm flipV="1">
            <a:off x="980052" y="5542392"/>
            <a:ext cx="447814" cy="940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>
            <a:extLst>
              <a:ext uri="{FF2B5EF4-FFF2-40B4-BE49-F238E27FC236}">
                <a16:creationId xmlns:a16="http://schemas.microsoft.com/office/drawing/2014/main" id="{5D345EBB-F930-4D7B-970D-8D8DDA25754F}"/>
              </a:ext>
            </a:extLst>
          </p:cNvPr>
          <p:cNvSpPr txBox="1"/>
          <p:nvPr/>
        </p:nvSpPr>
        <p:spPr>
          <a:xfrm>
            <a:off x="3727106" y="4234258"/>
            <a:ext cx="992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err="1">
                <a:solidFill>
                  <a:srgbClr val="FF0000"/>
                </a:solidFill>
              </a:rPr>
              <a:t>Depius</a:t>
            </a:r>
            <a:r>
              <a:rPr lang="en-GB" sz="800" b="1" dirty="0">
                <a:solidFill>
                  <a:srgbClr val="FF0000"/>
                </a:solidFill>
              </a:rPr>
              <a:t> + the present tense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F1C8D1D8-4D73-4121-BEF7-766FB9987A11}"/>
              </a:ext>
            </a:extLst>
          </p:cNvPr>
          <p:cNvSpPr txBox="1"/>
          <p:nvPr/>
        </p:nvSpPr>
        <p:spPr>
          <a:xfrm>
            <a:off x="5844606" y="4246946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Combining different tenses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7C321F0B-C6C4-4B63-BA51-6ABE7FF4CAF5}"/>
              </a:ext>
            </a:extLst>
          </p:cNvPr>
          <p:cNvSpPr txBox="1"/>
          <p:nvPr/>
        </p:nvSpPr>
        <p:spPr>
          <a:xfrm>
            <a:off x="8349375" y="4520571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Community projects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9029EA5C-4657-4EA3-B439-1CA6216165BE}"/>
              </a:ext>
            </a:extLst>
          </p:cNvPr>
          <p:cNvSpPr txBox="1"/>
          <p:nvPr/>
        </p:nvSpPr>
        <p:spPr>
          <a:xfrm>
            <a:off x="6691841" y="3847533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Present, perfect &amp; future tenses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2B5669BE-606C-420C-88E7-98F835BF58B3}"/>
              </a:ext>
            </a:extLst>
          </p:cNvPr>
          <p:cNvSpPr txBox="1"/>
          <p:nvPr/>
        </p:nvSpPr>
        <p:spPr>
          <a:xfrm>
            <a:off x="7987254" y="2236013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Hotels &amp; restaurants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75BE7197-38C3-4692-B31A-BD2EB4E48E64}"/>
              </a:ext>
            </a:extLst>
          </p:cNvPr>
          <p:cNvSpPr txBox="1"/>
          <p:nvPr/>
        </p:nvSpPr>
        <p:spPr>
          <a:xfrm>
            <a:off x="6616889" y="3176275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Pluperfect tense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BCF1F334-8E05-4A8A-8DC3-174472DD2692}"/>
              </a:ext>
            </a:extLst>
          </p:cNvPr>
          <p:cNvSpPr txBox="1"/>
          <p:nvPr/>
        </p:nvSpPr>
        <p:spPr>
          <a:xfrm>
            <a:off x="6185152" y="2123769"/>
            <a:ext cx="672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Revision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C911FEA6-A57D-4C3F-B6F1-B782750C1869}"/>
              </a:ext>
            </a:extLst>
          </p:cNvPr>
          <p:cNvSpPr txBox="1"/>
          <p:nvPr/>
        </p:nvSpPr>
        <p:spPr>
          <a:xfrm>
            <a:off x="5066810" y="3230080"/>
            <a:ext cx="1523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Y10 exams &amp; feedback</a:t>
            </a: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8D6098A4-CD70-4545-B9FB-1A2D5645979D}"/>
              </a:ext>
            </a:extLst>
          </p:cNvPr>
          <p:cNvCxnSpPr>
            <a:cxnSpLocks/>
          </p:cNvCxnSpPr>
          <p:nvPr/>
        </p:nvCxnSpPr>
        <p:spPr>
          <a:xfrm>
            <a:off x="2400343" y="2308769"/>
            <a:ext cx="4789" cy="3710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0438DC2F-3753-405F-B7D8-7F29A14A6F5F}"/>
              </a:ext>
            </a:extLst>
          </p:cNvPr>
          <p:cNvCxnSpPr>
            <a:cxnSpLocks/>
          </p:cNvCxnSpPr>
          <p:nvPr/>
        </p:nvCxnSpPr>
        <p:spPr>
          <a:xfrm flipV="1">
            <a:off x="2703254" y="2968792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332">
            <a:extLst>
              <a:ext uri="{FF2B5EF4-FFF2-40B4-BE49-F238E27FC236}">
                <a16:creationId xmlns:a16="http://schemas.microsoft.com/office/drawing/2014/main" id="{665D466F-5D30-455B-92D5-540C7C0B8272}"/>
              </a:ext>
            </a:extLst>
          </p:cNvPr>
          <p:cNvSpPr txBox="1"/>
          <p:nvPr/>
        </p:nvSpPr>
        <p:spPr>
          <a:xfrm>
            <a:off x="2332206" y="3346312"/>
            <a:ext cx="742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Imperative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68EFA793-D956-4E3F-8C16-7A9B45184ED3}"/>
              </a:ext>
            </a:extLst>
          </p:cNvPr>
          <p:cNvSpPr txBox="1"/>
          <p:nvPr/>
        </p:nvSpPr>
        <p:spPr>
          <a:xfrm>
            <a:off x="341188" y="2440417"/>
            <a:ext cx="697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Subjunctive</a:t>
            </a:r>
          </a:p>
        </p:txBody>
      </p: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D45D33CC-C047-4A0F-8CC7-D5B5A49672EB}"/>
              </a:ext>
            </a:extLst>
          </p:cNvPr>
          <p:cNvCxnSpPr>
            <a:cxnSpLocks/>
          </p:cNvCxnSpPr>
          <p:nvPr/>
        </p:nvCxnSpPr>
        <p:spPr>
          <a:xfrm flipV="1">
            <a:off x="738046" y="1971373"/>
            <a:ext cx="429242" cy="107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5B2CEF8E-4172-4626-B196-671DFD5B03FC}"/>
              </a:ext>
            </a:extLst>
          </p:cNvPr>
          <p:cNvCxnSpPr>
            <a:cxnSpLocks/>
          </p:cNvCxnSpPr>
          <p:nvPr/>
        </p:nvCxnSpPr>
        <p:spPr>
          <a:xfrm flipV="1">
            <a:off x="1019114" y="2328788"/>
            <a:ext cx="285133" cy="227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TextBox 338">
            <a:extLst>
              <a:ext uri="{FF2B5EF4-FFF2-40B4-BE49-F238E27FC236}">
                <a16:creationId xmlns:a16="http://schemas.microsoft.com/office/drawing/2014/main" id="{B7C7C9CB-F484-4E77-B84D-9ED8C827182F}"/>
              </a:ext>
            </a:extLst>
          </p:cNvPr>
          <p:cNvSpPr txBox="1"/>
          <p:nvPr/>
        </p:nvSpPr>
        <p:spPr>
          <a:xfrm>
            <a:off x="721103" y="398526"/>
            <a:ext cx="672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Revision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642FB460-B26C-4A86-82AC-621A2AD1CCC8}"/>
              </a:ext>
            </a:extLst>
          </p:cNvPr>
          <p:cNvSpPr txBox="1"/>
          <p:nvPr/>
        </p:nvSpPr>
        <p:spPr>
          <a:xfrm>
            <a:off x="175344" y="1215742"/>
            <a:ext cx="672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Ethical shopping</a:t>
            </a:r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CF81B854-FFBB-4C4A-BA9A-BA3464101C07}"/>
              </a:ext>
            </a:extLst>
          </p:cNvPr>
          <p:cNvCxnSpPr>
            <a:cxnSpLocks/>
          </p:cNvCxnSpPr>
          <p:nvPr/>
        </p:nvCxnSpPr>
        <p:spPr>
          <a:xfrm>
            <a:off x="721103" y="1401596"/>
            <a:ext cx="430515" cy="1374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TextBox 344">
            <a:extLst>
              <a:ext uri="{FF2B5EF4-FFF2-40B4-BE49-F238E27FC236}">
                <a16:creationId xmlns:a16="http://schemas.microsoft.com/office/drawing/2014/main" id="{79B58C83-548D-4703-A371-F8D407D4AF8C}"/>
              </a:ext>
            </a:extLst>
          </p:cNvPr>
          <p:cNvSpPr txBox="1"/>
          <p:nvPr/>
        </p:nvSpPr>
        <p:spPr>
          <a:xfrm>
            <a:off x="158456" y="800633"/>
            <a:ext cx="8650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Volunteering</a:t>
            </a:r>
          </a:p>
        </p:txBody>
      </p: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330DF73D-6008-4506-8D66-DFD5DD2FDFA0}"/>
              </a:ext>
            </a:extLst>
          </p:cNvPr>
          <p:cNvCxnSpPr>
            <a:cxnSpLocks/>
          </p:cNvCxnSpPr>
          <p:nvPr/>
        </p:nvCxnSpPr>
        <p:spPr>
          <a:xfrm flipH="1" flipV="1">
            <a:off x="1404403" y="1344214"/>
            <a:ext cx="303160" cy="30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TextBox 346">
            <a:extLst>
              <a:ext uri="{FF2B5EF4-FFF2-40B4-BE49-F238E27FC236}">
                <a16:creationId xmlns:a16="http://schemas.microsoft.com/office/drawing/2014/main" id="{D03D3ED1-797D-4252-B3BC-C82533054482}"/>
              </a:ext>
            </a:extLst>
          </p:cNvPr>
          <p:cNvSpPr txBox="1"/>
          <p:nvPr/>
        </p:nvSpPr>
        <p:spPr>
          <a:xfrm>
            <a:off x="1575747" y="1199275"/>
            <a:ext cx="697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Passive</a:t>
            </a:r>
          </a:p>
        </p:txBody>
      </p: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7DC8751A-B1BD-423F-9BAC-8D8065646126}"/>
              </a:ext>
            </a:extLst>
          </p:cNvPr>
          <p:cNvCxnSpPr>
            <a:cxnSpLocks/>
          </p:cNvCxnSpPr>
          <p:nvPr/>
        </p:nvCxnSpPr>
        <p:spPr>
          <a:xfrm>
            <a:off x="1191778" y="618684"/>
            <a:ext cx="392086" cy="1622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B29505E6-03D5-44D5-B187-DE96233FF84F}"/>
              </a:ext>
            </a:extLst>
          </p:cNvPr>
          <p:cNvCxnSpPr>
            <a:cxnSpLocks/>
          </p:cNvCxnSpPr>
          <p:nvPr/>
        </p:nvCxnSpPr>
        <p:spPr>
          <a:xfrm>
            <a:off x="2015986" y="347567"/>
            <a:ext cx="4789" cy="3710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TextBox 351">
            <a:extLst>
              <a:ext uri="{FF2B5EF4-FFF2-40B4-BE49-F238E27FC236}">
                <a16:creationId xmlns:a16="http://schemas.microsoft.com/office/drawing/2014/main" id="{BF108E91-E87D-4B1D-A5F5-AE54F1B9D83D}"/>
              </a:ext>
            </a:extLst>
          </p:cNvPr>
          <p:cNvSpPr txBox="1"/>
          <p:nvPr/>
        </p:nvSpPr>
        <p:spPr>
          <a:xfrm>
            <a:off x="1230676" y="85974"/>
            <a:ext cx="1523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Oral &amp; written GCSE exams</a:t>
            </a:r>
          </a:p>
        </p:txBody>
      </p: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F8C23C54-F7B5-4199-BAD8-8580F13CA9C3}"/>
              </a:ext>
            </a:extLst>
          </p:cNvPr>
          <p:cNvCxnSpPr>
            <a:cxnSpLocks/>
          </p:cNvCxnSpPr>
          <p:nvPr/>
        </p:nvCxnSpPr>
        <p:spPr>
          <a:xfrm flipH="1">
            <a:off x="8549045" y="2905418"/>
            <a:ext cx="218721" cy="2602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TextBox 353">
            <a:extLst>
              <a:ext uri="{FF2B5EF4-FFF2-40B4-BE49-F238E27FC236}">
                <a16:creationId xmlns:a16="http://schemas.microsoft.com/office/drawing/2014/main" id="{3CF8AE43-0C7E-44D9-8608-69B5B784B509}"/>
              </a:ext>
            </a:extLst>
          </p:cNvPr>
          <p:cNvSpPr txBox="1"/>
          <p:nvPr/>
        </p:nvSpPr>
        <p:spPr>
          <a:xfrm>
            <a:off x="5743073" y="4879470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Paris immersion Trip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91D81AD3-A0B5-4F47-B671-E1825BDCE241}"/>
              </a:ext>
            </a:extLst>
          </p:cNvPr>
          <p:cNvSpPr txBox="1"/>
          <p:nvPr/>
        </p:nvSpPr>
        <p:spPr>
          <a:xfrm>
            <a:off x="5750536" y="2699017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French interaction day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E5F012AC-65E1-4EB1-B949-3D34001F5392}"/>
              </a:ext>
            </a:extLst>
          </p:cNvPr>
          <p:cNvSpPr txBox="1"/>
          <p:nvPr/>
        </p:nvSpPr>
        <p:spPr>
          <a:xfrm>
            <a:off x="1452532" y="1637821"/>
            <a:ext cx="823357" cy="235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Mock exams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65DB5480-5FED-41EA-80A7-543C17E9F0C9}"/>
              </a:ext>
            </a:extLst>
          </p:cNvPr>
          <p:cNvCxnSpPr>
            <a:cxnSpLocks/>
          </p:cNvCxnSpPr>
          <p:nvPr/>
        </p:nvCxnSpPr>
        <p:spPr>
          <a:xfrm flipH="1" flipV="1">
            <a:off x="1194364" y="1772020"/>
            <a:ext cx="303160" cy="30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266">
            <a:extLst>
              <a:ext uri="{FF2B5EF4-FFF2-40B4-BE49-F238E27FC236}">
                <a16:creationId xmlns:a16="http://schemas.microsoft.com/office/drawing/2014/main" id="{080A17D3-486A-43A8-B0CD-2281C554064E}"/>
              </a:ext>
            </a:extLst>
          </p:cNvPr>
          <p:cNvSpPr txBox="1"/>
          <p:nvPr/>
        </p:nvSpPr>
        <p:spPr>
          <a:xfrm>
            <a:off x="4417754" y="9133464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Arsenal Double Club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05207B91-234F-4675-9EE1-048C0BDAD07F}"/>
              </a:ext>
            </a:extLst>
          </p:cNvPr>
          <p:cNvSpPr/>
          <p:nvPr/>
        </p:nvSpPr>
        <p:spPr>
          <a:xfrm>
            <a:off x="2211541" y="10736181"/>
            <a:ext cx="117129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Talking about jobs</a:t>
            </a:r>
            <a:endParaRPr lang="en-US" sz="800" dirty="0"/>
          </a:p>
          <a:p>
            <a:endParaRPr lang="en-US" sz="100" dirty="0"/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F6E533A9-B401-4A5F-9164-11033CCC3EB5}"/>
              </a:ext>
            </a:extLst>
          </p:cNvPr>
          <p:cNvSpPr/>
          <p:nvPr/>
        </p:nvSpPr>
        <p:spPr>
          <a:xfrm>
            <a:off x="3097418" y="11843305"/>
            <a:ext cx="11825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Asking how to say &amp; write new words in French</a:t>
            </a:r>
            <a:endParaRPr lang="en-US" sz="800" dirty="0"/>
          </a:p>
          <a:p>
            <a:pPr algn="ctr"/>
            <a:r>
              <a:rPr lang="en-GB" sz="800" dirty="0"/>
              <a:t>Distinguishing between being &amp; having</a:t>
            </a:r>
            <a:endParaRPr lang="en-US" sz="8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7CCABB7-0D7D-41F3-AFAE-CA3ECCFE6FB1}"/>
              </a:ext>
            </a:extLst>
          </p:cNvPr>
          <p:cNvSpPr txBox="1"/>
          <p:nvPr/>
        </p:nvSpPr>
        <p:spPr>
          <a:xfrm>
            <a:off x="2648928" y="9750794"/>
            <a:ext cx="8335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is it like?</a:t>
            </a:r>
            <a:endParaRPr lang="en-US" sz="800" dirty="0"/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D324D604-99AC-4CD4-8986-B3603D44A526}"/>
              </a:ext>
            </a:extLst>
          </p:cNvPr>
          <p:cNvSpPr/>
          <p:nvPr/>
        </p:nvSpPr>
        <p:spPr>
          <a:xfrm>
            <a:off x="1661864" y="7546818"/>
            <a:ext cx="13442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Describing what your primary school was like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1295385-FBB1-4873-A6B3-12A8633B51AB}"/>
              </a:ext>
            </a:extLst>
          </p:cNvPr>
          <p:cNvSpPr/>
          <p:nvPr/>
        </p:nvSpPr>
        <p:spPr>
          <a:xfrm>
            <a:off x="8555928" y="11288419"/>
            <a:ext cx="112237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Using question words 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289B9ED892CF45879A43B2EF1FC1AB" ma:contentTypeVersion="15" ma:contentTypeDescription="Create a new document." ma:contentTypeScope="" ma:versionID="942c47119ac4dec06320165c70e2eeb0">
  <xsd:schema xmlns:xsd="http://www.w3.org/2001/XMLSchema" xmlns:xs="http://www.w3.org/2001/XMLSchema" xmlns:p="http://schemas.microsoft.com/office/2006/metadata/properties" xmlns:ns2="9da7815e-6224-41a2-8179-fbc5bdcec2cb" xmlns:ns3="1321c838-d8a0-4ec9-974d-6a8c6b3faf50" targetNamespace="http://schemas.microsoft.com/office/2006/metadata/properties" ma:root="true" ma:fieldsID="b806928b25bdfc5b855fc5840cc3cbe5" ns2:_="" ns3:_="">
    <xsd:import namespace="9da7815e-6224-41a2-8179-fbc5bdcec2cb"/>
    <xsd:import namespace="1321c838-d8a0-4ec9-974d-6a8c6b3faf50"/>
    <xsd:element name="properties">
      <xsd:complexType>
        <xsd:sequence>
          <xsd:element name="documentManagement">
            <xsd:complexType>
              <xsd:all>
                <xsd:element ref="ns2:PersonalIdentificationData" minOccurs="0"/>
                <xsd:element ref="ns2:KS" minOccurs="0"/>
                <xsd:element ref="ns2:Year" minOccurs="0"/>
                <xsd:element ref="ns2:Lesson" minOccurs="0"/>
                <xsd:element ref="ns2:CustomTags" minOccurs="0"/>
                <xsd:element ref="ns2:CurriculumSubject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7815e-6224-41a2-8179-fbc5bdcec2cb" elementFormDefault="qualified">
    <xsd:import namespace="http://schemas.microsoft.com/office/2006/documentManagement/types"/>
    <xsd:import namespace="http://schemas.microsoft.com/office/infopath/2007/PartnerControls"/>
    <xsd:element name="PersonalIdentificationData" ma:index="8" nillable="true" ma:displayName="Personal Identification Data" ma:default="" ma:internalName="PersonalIdentificationData">
      <xsd:simpleType>
        <xsd:restriction base="dms:Choice">
          <xsd:enumeration value="No"/>
          <xsd:enumeration value="Yes"/>
        </xsd:restriction>
      </xsd:simpleType>
    </xsd:element>
    <xsd:element name="KS" ma:index="9" nillable="true" ma:displayName="Key Stage" ma:default="" ma:internalName="KS">
      <xsd:simpleType>
        <xsd:restriction base="dms:Choice">
          <xsd:enumeration value="Foundation"/>
          <xsd:enumeration value="KS1"/>
          <xsd:enumeration value="KS2"/>
          <xsd:enumeration value="KS3"/>
          <xsd:enumeration value="KS4"/>
          <xsd:enumeration value="KS5"/>
        </xsd:restriction>
      </xsd:simpleType>
    </xsd:element>
    <xsd:element name="Year" ma:index="10" nillable="true" ma:displayName="Year" ma:default="" ma:internalName="Year">
      <xsd:simpleType>
        <xsd:restriction base="dms:Choice">
          <xsd:enumeration value="R"/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  <xsd:enumeration value="13"/>
        </xsd:restriction>
      </xsd:simpleType>
    </xsd:element>
    <xsd:element name="Lesson" ma:index="11" nillable="true" ma:displayName="Lesson" ma:default="" ma:internalName="Lesson">
      <xsd:simpleType>
        <xsd:restriction base="dms:Text"/>
      </xsd:simpleType>
    </xsd:element>
    <xsd:element name="CustomTags" ma:index="12" nillable="true" ma:displayName="Custom Tags" ma:default="" ma:internalName="CustomTags">
      <xsd:simpleType>
        <xsd:restriction base="dms:Text"/>
      </xsd:simpleType>
    </xsd:element>
    <xsd:element name="CurriculumSubject" ma:index="13" nillable="true" ma:displayName="Curriculum Subject" ma:default="Middle Leaders" ma:internalName="Curriculum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1c838-d8a0-4ec9-974d-6a8c6b3faf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sson xmlns="9da7815e-6224-41a2-8179-fbc5bdcec2cb" xsi:nil="true"/>
    <CustomTags xmlns="9da7815e-6224-41a2-8179-fbc5bdcec2cb" xsi:nil="true"/>
    <CurriculumSubject xmlns="9da7815e-6224-41a2-8179-fbc5bdcec2cb">Middle Leaders</CurriculumSubject>
    <KS xmlns="9da7815e-6224-41a2-8179-fbc5bdcec2cb" xsi:nil="true"/>
    <Year xmlns="9da7815e-6224-41a2-8179-fbc5bdcec2cb" xsi:nil="true"/>
    <PersonalIdentificationData xmlns="9da7815e-6224-41a2-8179-fbc5bdcec2c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8003CE-E149-464C-98F5-F04EB24FB1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a7815e-6224-41a2-8179-fbc5bdcec2cb"/>
    <ds:schemaRef ds:uri="1321c838-d8a0-4ec9-974d-6a8c6b3faf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03A7D8-3FA9-4448-8B9F-F36951D65E58}">
  <ds:schemaRefs>
    <ds:schemaRef ds:uri="http://schemas.microsoft.com/office/2006/metadata/properties"/>
    <ds:schemaRef ds:uri="http://schemas.microsoft.com/office/infopath/2007/PartnerControls"/>
    <ds:schemaRef ds:uri="9da7815e-6224-41a2-8179-fbc5bdcec2cb"/>
  </ds:schemaRefs>
</ds:datastoreItem>
</file>

<file path=customXml/itemProps3.xml><?xml version="1.0" encoding="utf-8"?>
<ds:datastoreItem xmlns:ds="http://schemas.openxmlformats.org/officeDocument/2006/customXml" ds:itemID="{A1BA2139-A512-4316-8A4A-89DFF76444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15077</TotalTime>
  <Words>588</Words>
  <Application>Microsoft Office PowerPoint</Application>
  <PresentationFormat>Custom</PresentationFormat>
  <Paragraphs>131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Róisín Cox</cp:lastModifiedBy>
  <cp:revision>283</cp:revision>
  <cp:lastPrinted>2018-09-02T17:44:52Z</cp:lastPrinted>
  <dcterms:created xsi:type="dcterms:W3CDTF">2018-02-08T08:28:53Z</dcterms:created>
  <dcterms:modified xsi:type="dcterms:W3CDTF">2022-08-17T21:17:43Z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0x01010017289B9ED892CF45879A43B2EF1FC1AB</vt:lpwstr>
  </property>
</Properties>
</file>